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3" r:id="rId1"/>
  </p:sldMasterIdLst>
  <p:notesMasterIdLst>
    <p:notesMasterId r:id="rId25"/>
  </p:notesMasterIdLst>
  <p:handoutMasterIdLst>
    <p:handoutMasterId r:id="rId26"/>
  </p:handoutMasterIdLst>
  <p:sldIdLst>
    <p:sldId id="259" r:id="rId2"/>
    <p:sldId id="316" r:id="rId3"/>
    <p:sldId id="261" r:id="rId4"/>
    <p:sldId id="342" r:id="rId5"/>
    <p:sldId id="357" r:id="rId6"/>
    <p:sldId id="314" r:id="rId7"/>
    <p:sldId id="284" r:id="rId8"/>
    <p:sldId id="285" r:id="rId9"/>
    <p:sldId id="286" r:id="rId10"/>
    <p:sldId id="287" r:id="rId11"/>
    <p:sldId id="288" r:id="rId12"/>
    <p:sldId id="302" r:id="rId13"/>
    <p:sldId id="346" r:id="rId14"/>
    <p:sldId id="347" r:id="rId15"/>
    <p:sldId id="348" r:id="rId16"/>
    <p:sldId id="353" r:id="rId17"/>
    <p:sldId id="352" r:id="rId18"/>
    <p:sldId id="351" r:id="rId19"/>
    <p:sldId id="349" r:id="rId20"/>
    <p:sldId id="350" r:id="rId21"/>
    <p:sldId id="359" r:id="rId22"/>
    <p:sldId id="358" r:id="rId23"/>
    <p:sldId id="360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0066"/>
    <a:srgbClr val="00CC00"/>
    <a:srgbClr val="FFCC00"/>
    <a:srgbClr val="0066FF"/>
    <a:srgbClr val="FF66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77483" autoAdjust="0"/>
  </p:normalViewPr>
  <p:slideViewPr>
    <p:cSldViewPr>
      <p:cViewPr varScale="1">
        <p:scale>
          <a:sx n="94" d="100"/>
          <a:sy n="94" d="100"/>
        </p:scale>
        <p:origin x="127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>
      <p:cViewPr>
        <p:scale>
          <a:sx n="100" d="100"/>
          <a:sy n="100" d="100"/>
        </p:scale>
        <p:origin x="-86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36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36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36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/>
            </a:lvl1pPr>
          </a:lstStyle>
          <a:p>
            <a:pPr>
              <a:defRPr/>
            </a:pPr>
            <a:fld id="{12562C3A-3E61-48B6-8CA8-23B17D0FA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90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A6424CB-AF0E-489D-9096-524D57A041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718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7414AC6-4D19-4657-9E30-3A0BB37CE28B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Tx/>
              <a:buChar char="-"/>
            </a:pPr>
            <a:r>
              <a:rPr lang="en-US" altLang="en-US" sz="800" dirty="0" smtClean="0">
                <a:latin typeface="Arial" panose="020B0604020202020204" pitchFamily="34" charset="0"/>
              </a:rPr>
              <a:t>You’re here today so we can show you how we plan to structure Enterprise Accounts moving forward to service you better.  </a:t>
            </a:r>
          </a:p>
          <a:p>
            <a:pPr>
              <a:buFontTx/>
              <a:buChar char="-"/>
            </a:pPr>
            <a:r>
              <a:rPr lang="en-US" altLang="en-US" sz="800" dirty="0" smtClean="0">
                <a:latin typeface="Arial" panose="020B0604020202020204" pitchFamily="34" charset="0"/>
              </a:rPr>
              <a:t>There have been many changes within our company during the last year. Our mission, structure, methodology and processes are evolving.  All of this will enable us to provide you with a stronger, more comprehensive service.</a:t>
            </a:r>
          </a:p>
        </p:txBody>
      </p:sp>
    </p:spTree>
    <p:extLst>
      <p:ext uri="{BB962C8B-B14F-4D97-AF65-F5344CB8AC3E}">
        <p14:creationId xmlns:p14="http://schemas.microsoft.com/office/powerpoint/2010/main" val="108197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E0A2847-6A3E-4DE7-B841-1067EB3E8BC9}" type="slidenum">
              <a:rPr lang="en-US" altLang="en-US" sz="1200" smtClean="0"/>
              <a:pPr/>
              <a:t>11</a:t>
            </a:fld>
            <a:endParaRPr lang="en-US" altLang="en-US" sz="1200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z="9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14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8296DA8-75F4-4931-88E2-8CE84E0F84C3}" type="slidenum">
              <a:rPr lang="en-US" altLang="en-US" sz="1200" smtClean="0"/>
              <a:pPr/>
              <a:t>12</a:t>
            </a:fld>
            <a:endParaRPr lang="en-US" altLang="en-US" sz="1200" smtClean="0"/>
          </a:p>
        </p:txBody>
      </p:sp>
      <p:sp>
        <p:nvSpPr>
          <p:cNvPr id="256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z="9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1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5CA15F3-9B94-4B82-88FC-82D1987DECF1}" type="slidenum">
              <a:rPr lang="en-US" altLang="en-US" sz="1200" smtClean="0"/>
              <a:pPr/>
              <a:t>2</a:t>
            </a:fld>
            <a:endParaRPr lang="en-US" altLang="en-US" sz="1200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4191000"/>
            <a:ext cx="6248400" cy="46482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endParaRPr lang="en-US" altLang="en-US" sz="9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45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AA3E5C8-E79D-4B6E-A437-237C92268138}" type="slidenum">
              <a:rPr lang="en-US" altLang="en-US" sz="1200" smtClean="0"/>
              <a:pPr/>
              <a:t>3</a:t>
            </a:fld>
            <a:endParaRPr lang="en-US" altLang="en-US" sz="1200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4191000"/>
            <a:ext cx="6248400" cy="4648200"/>
          </a:xfrm>
          <a:noFill/>
        </p:spPr>
        <p:txBody>
          <a:bodyPr/>
          <a:lstStyle/>
          <a:p>
            <a:pPr>
              <a:buFontTx/>
              <a:buChar char="•"/>
            </a:pPr>
            <a:endParaRPr lang="en-US" altLang="en-US" sz="9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98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5579D7-010D-4C82-B504-DC312CC1E5A8}" type="slidenum">
              <a:rPr lang="en-US" altLang="en-US" sz="1200" smtClean="0"/>
              <a:pPr/>
              <a:t>4</a:t>
            </a:fld>
            <a:endParaRPr lang="en-US" altLang="en-US" sz="1200" smtClean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4191000"/>
            <a:ext cx="6248400" cy="4648200"/>
          </a:xfrm>
          <a:noFill/>
        </p:spPr>
        <p:txBody>
          <a:bodyPr/>
          <a:lstStyle/>
          <a:p>
            <a:pPr>
              <a:buFontTx/>
              <a:buChar char="•"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8039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6424CB-AF0E-489D-9096-524D57A0416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706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F08D1-A600-4C65-A4A8-10BCA834D213}" type="slidenum">
              <a:rPr lang="en-US" altLang="en-US" sz="1200" smtClean="0"/>
              <a:pPr/>
              <a:t>7</a:t>
            </a:fld>
            <a:endParaRPr lang="en-US" altLang="en-US" sz="1200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Tx/>
              <a:buChar char="•"/>
            </a:pPr>
            <a:r>
              <a:rPr lang="en-US" altLang="en-US" sz="900" dirty="0" smtClean="0">
                <a:latin typeface="Arial" panose="020B0604020202020204" pitchFamily="34" charset="0"/>
              </a:rPr>
              <a:t>The Program office is an innovative and complete solution to meet current business requirements and future goals.</a:t>
            </a:r>
          </a:p>
          <a:p>
            <a:pPr>
              <a:buFontTx/>
              <a:buChar char="•"/>
            </a:pPr>
            <a:r>
              <a:rPr lang="en-US" altLang="en-US" sz="900" dirty="0" smtClean="0">
                <a:latin typeface="Arial" panose="020B0604020202020204" pitchFamily="34" charset="0"/>
              </a:rPr>
              <a:t>The program office is the best way to achieve value through a complete range of services</a:t>
            </a:r>
          </a:p>
          <a:p>
            <a:pPr>
              <a:buFontTx/>
              <a:buChar char="•"/>
            </a:pPr>
            <a:r>
              <a:rPr lang="en-US" altLang="en-US" sz="900" dirty="0" smtClean="0">
                <a:latin typeface="Arial" panose="020B0604020202020204" pitchFamily="34" charset="0"/>
              </a:rPr>
              <a:t>A key feature of our program is an ongoing dialogue between all stakeholders</a:t>
            </a:r>
          </a:p>
          <a:p>
            <a:endParaRPr lang="en-US" altLang="en-US" sz="8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14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3CFEBD-3F00-4B64-B013-46A5DD2034A3}" type="slidenum">
              <a:rPr lang="en-US" altLang="en-US" sz="1200" smtClean="0"/>
              <a:pPr/>
              <a:t>8</a:t>
            </a:fld>
            <a:endParaRPr lang="en-US" altLang="en-US" sz="1200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z="8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1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93AE168-DFB5-4AC5-98F2-80286A768484}" type="slidenum">
              <a:rPr lang="en-US" altLang="en-US" sz="1200" smtClean="0"/>
              <a:pPr/>
              <a:t>9</a:t>
            </a:fld>
            <a:endParaRPr lang="en-US" altLang="en-US" sz="1200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z="8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1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A76F8BA-D601-4626-A683-036E08A17676}" type="slidenum">
              <a:rPr lang="en-US" altLang="en-US" sz="1200" smtClean="0"/>
              <a:pPr/>
              <a:t>10</a:t>
            </a:fld>
            <a:endParaRPr lang="en-US" altLang="en-US" sz="1200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z="8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6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3839" y="182879"/>
            <a:ext cx="11704320" cy="6492240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ln w="15875"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6"/>
            <a:ext cx="8767860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A9A650A-8BD1-4FDE-9899-1C20DF4B7708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1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704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262D-6073-4A30-973C-53BE1D29884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848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1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B0AF-EEE9-4421-9298-EB11A547E63F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038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76400"/>
            <a:ext cx="50800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0800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8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7E61-D2F8-452B-B53A-91FE1E439E24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973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lang="en-US" sz="6000" b="1" kern="1200" cap="all" baseline="0" dirty="0">
                <a:ln w="15875"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D44C-5E2F-400D-88F9-B60B318A44C9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1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0483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3A57-F65A-4C42-9156-7629C10666E9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26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FBF0B-319E-4F95-BA43-902EB3DC9783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661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58B3-6703-4BBB-A09E-33FD65E7DB24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892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9955-2DD3-491E-92B6-7018343227CE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1332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7795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752" y="1097280"/>
            <a:ext cx="5532851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77952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8A28-1D79-4F41-9521-CF26BB2C7EE3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161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7795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8810" y="1069848"/>
            <a:ext cx="5676937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7795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950-AF07-4F2A-A949-E1C816A93B30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833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3840" y="182880"/>
            <a:ext cx="1170432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34A43A2E-6632-4F9D-8728-2CF59ACBBE60}" type="datetimeFigureOut">
              <a:rPr lang="en-US" dirty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6E960209-B186-46A8-892E-F6F726B0354F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1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7" r:id="rId12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/>
              <a:t>Co – Program Management</a:t>
            </a:r>
            <a:endParaRPr lang="en-US" altLang="en-US" dirty="0" smtClean="0"/>
          </a:p>
        </p:txBody>
      </p:sp>
      <p:sp>
        <p:nvSpPr>
          <p:cNvPr id="512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Program Management Office (PMO)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Creative</a:t>
            </a:r>
          </a:p>
        </p:txBody>
      </p:sp>
      <p:sp>
        <p:nvSpPr>
          <p:cNvPr id="20483" name="Rectangle 18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mtClean="0"/>
              <a:t>Compelling experience</a:t>
            </a:r>
          </a:p>
          <a:p>
            <a:r>
              <a:rPr lang="en-US" altLang="en-US" smtClean="0"/>
              <a:t>Usability studies</a:t>
            </a:r>
          </a:p>
          <a:p>
            <a:r>
              <a:rPr lang="en-US" altLang="en-US" smtClean="0"/>
              <a:t>Compelling creative</a:t>
            </a:r>
          </a:p>
          <a:p>
            <a:r>
              <a:rPr lang="en-US" altLang="en-US" smtClean="0"/>
              <a:t>Content management </a:t>
            </a:r>
            <a:br>
              <a:rPr lang="en-US" altLang="en-US" smtClean="0"/>
            </a:br>
            <a:r>
              <a:rPr lang="en-US" altLang="en-US" smtClean="0"/>
              <a:t>&amp; enhancement</a:t>
            </a:r>
          </a:p>
          <a:p>
            <a:r>
              <a:rPr lang="en-US" altLang="en-US" smtClean="0"/>
              <a:t>Digital branding</a:t>
            </a:r>
            <a:endParaRPr lang="en-US" altLang="en-US" dirty="0" smtClean="0"/>
          </a:p>
        </p:txBody>
      </p:sp>
      <p:graphicFrame>
        <p:nvGraphicFramePr>
          <p:cNvPr id="20484" name="Object 19"/>
          <p:cNvGraphicFramePr>
            <a:graphicFrameLocks noGrp="1" noChangeAspect="1"/>
          </p:cNvGraphicFramePr>
          <p:nvPr>
            <p:ph sz="half" idx="2"/>
          </p:nvPr>
        </p:nvGraphicFramePr>
        <p:xfrm>
          <a:off x="6594475" y="1704975"/>
          <a:ext cx="42862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0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Object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5" y="1704975"/>
                        <a:ext cx="4286250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Technology</a:t>
            </a:r>
          </a:p>
        </p:txBody>
      </p:sp>
      <p:sp>
        <p:nvSpPr>
          <p:cNvPr id="22531" name="Rectangle 22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mtClean="0"/>
              <a:t>Systems integration</a:t>
            </a:r>
          </a:p>
          <a:p>
            <a:r>
              <a:rPr lang="en-US" altLang="en-US" smtClean="0"/>
              <a:t>Architectural design &amp; evolution management</a:t>
            </a:r>
          </a:p>
          <a:p>
            <a:r>
              <a:rPr lang="en-US" altLang="en-US" smtClean="0"/>
              <a:t>Reliability </a:t>
            </a:r>
          </a:p>
          <a:p>
            <a:r>
              <a:rPr lang="en-US" altLang="en-US" smtClean="0"/>
              <a:t>Configuration &amp; release management</a:t>
            </a:r>
          </a:p>
          <a:p>
            <a:r>
              <a:rPr lang="en-US" altLang="en-US" smtClean="0"/>
              <a:t>Security &amp; privacy</a:t>
            </a:r>
          </a:p>
        </p:txBody>
      </p:sp>
      <p:graphicFrame>
        <p:nvGraphicFramePr>
          <p:cNvPr id="22532" name="Object 23"/>
          <p:cNvGraphicFramePr>
            <a:graphicFrameLocks noGrp="1" noChangeAspect="1"/>
          </p:cNvGraphicFramePr>
          <p:nvPr>
            <p:ph sz="half" idx="2"/>
          </p:nvPr>
        </p:nvGraphicFramePr>
        <p:xfrm>
          <a:off x="6594475" y="1704975"/>
          <a:ext cx="42862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8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Object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5" y="1704975"/>
                        <a:ext cx="4286250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Program Management</a:t>
            </a:r>
            <a:endParaRPr lang="en-US" altLang="en-US" dirty="0" smtClean="0"/>
          </a:p>
        </p:txBody>
      </p:sp>
      <p:sp>
        <p:nvSpPr>
          <p:cNvPr id="24579" name="Rectangle 19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Management reporting to accelerate decision making</a:t>
            </a:r>
          </a:p>
          <a:p>
            <a:r>
              <a:rPr lang="en-US" altLang="en-US" smtClean="0"/>
              <a:t>Focal point for efficient deployment and utilization of resources for a client</a:t>
            </a:r>
          </a:p>
          <a:p>
            <a:r>
              <a:rPr lang="en-US" altLang="en-US" smtClean="0"/>
              <a:t>Standards to effectively manage the program</a:t>
            </a:r>
          </a:p>
          <a:p>
            <a:r>
              <a:rPr lang="en-US" altLang="en-US" smtClean="0"/>
              <a:t>Targeted communication</a:t>
            </a:r>
          </a:p>
          <a:p>
            <a:r>
              <a:rPr lang="en-US" altLang="en-US" smtClean="0"/>
              <a:t>Vendor &amp; contract management</a:t>
            </a:r>
          </a:p>
          <a:p>
            <a:r>
              <a:rPr lang="en-US" altLang="en-US" smtClean="0"/>
              <a:t>Risk management</a:t>
            </a:r>
          </a:p>
          <a:p>
            <a:r>
              <a:rPr lang="en-US" altLang="en-US" smtClean="0"/>
              <a:t>Knowledge management </a:t>
            </a:r>
            <a:endParaRPr lang="en-US" altLang="en-US" dirty="0" smtClean="0"/>
          </a:p>
        </p:txBody>
      </p:sp>
      <p:graphicFrame>
        <p:nvGraphicFramePr>
          <p:cNvPr id="24580" name="Object 20"/>
          <p:cNvGraphicFramePr>
            <a:graphicFrameLocks noGrp="1" noChangeAspect="1"/>
          </p:cNvGraphicFramePr>
          <p:nvPr>
            <p:ph sz="half" idx="2"/>
          </p:nvPr>
        </p:nvGraphicFramePr>
        <p:xfrm>
          <a:off x="6594475" y="1704975"/>
          <a:ext cx="42862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6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Object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5" y="1704975"/>
                        <a:ext cx="4286250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23647" y="4162426"/>
            <a:ext cx="11663553" cy="1781174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400" dirty="0" smtClean="0"/>
              <a:t>Project </a:t>
            </a:r>
            <a:r>
              <a:rPr lang="en-US" sz="2400" dirty="0"/>
              <a:t>Delivery</a:t>
            </a:r>
          </a:p>
          <a:p>
            <a:r>
              <a:rPr lang="en-US" sz="1800" b="1" dirty="0"/>
              <a:t>(PM’s Added as needed)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23647" y="2971801"/>
            <a:ext cx="11663553" cy="119062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400" dirty="0" smtClean="0"/>
              <a:t>Account Team</a:t>
            </a:r>
            <a:endParaRPr lang="en-US" sz="2400" dirty="0"/>
          </a:p>
          <a:p>
            <a:r>
              <a:rPr lang="en-US" sz="1800" b="1" dirty="0" smtClean="0"/>
              <a:t>Project Administration</a:t>
            </a:r>
            <a:endParaRPr lang="en-US" sz="2400" dirty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223647" y="1220460"/>
            <a:ext cx="11663553" cy="1754909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400" dirty="0"/>
              <a:t>Executive</a:t>
            </a:r>
          </a:p>
          <a:p>
            <a:r>
              <a:rPr lang="en-US" sz="1800" b="1" dirty="0"/>
              <a:t>Client Service Team</a:t>
            </a:r>
            <a:endParaRPr lang="en-US" sz="2400" dirty="0"/>
          </a:p>
        </p:txBody>
      </p:sp>
      <p:graphicFrame>
        <p:nvGraphicFramePr>
          <p:cNvPr id="286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821560"/>
              </p:ext>
            </p:extLst>
          </p:nvPr>
        </p:nvGraphicFramePr>
        <p:xfrm>
          <a:off x="3200400" y="1363394"/>
          <a:ext cx="8459219" cy="3894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Organization Chart" r:id="rId3" imgW="3384360" imgH="1371600" progId="OrgPlusWOPX.4">
                  <p:embed followColorScheme="full"/>
                </p:oleObj>
              </mc:Choice>
              <mc:Fallback>
                <p:oleObj name="Organization Chart" r:id="rId3" imgW="3384360" imgH="1371600" progId="OrgPlusWOPX.4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363394"/>
                        <a:ext cx="8459219" cy="3894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Program Office Structure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- Client Service Team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Pursuit leadership</a:t>
            </a:r>
          </a:p>
          <a:p>
            <a:r>
              <a:rPr lang="en-US" dirty="0" smtClean="0"/>
              <a:t>C-Level client contact</a:t>
            </a:r>
          </a:p>
          <a:p>
            <a:r>
              <a:rPr lang="en-US" dirty="0" smtClean="0"/>
              <a:t>Negotiates contracts (SOW)</a:t>
            </a:r>
          </a:p>
          <a:p>
            <a:r>
              <a:rPr lang="en-US" dirty="0" smtClean="0"/>
              <a:t>Business case development</a:t>
            </a:r>
          </a:p>
          <a:p>
            <a:r>
              <a:rPr lang="en-US" dirty="0" smtClean="0"/>
              <a:t>Delivery management</a:t>
            </a:r>
          </a:p>
          <a:p>
            <a:pPr lvl="1"/>
            <a:r>
              <a:rPr lang="en-US" dirty="0" smtClean="0"/>
              <a:t>Project Estimation and Pricing</a:t>
            </a:r>
          </a:p>
          <a:p>
            <a:pPr lvl="1"/>
            <a:r>
              <a:rPr lang="en-US" dirty="0" smtClean="0"/>
              <a:t>Delivery oversight</a:t>
            </a:r>
          </a:p>
          <a:p>
            <a:pPr lvl="1"/>
            <a:r>
              <a:rPr lang="en-US" dirty="0" smtClean="0"/>
              <a:t>Project planning / scheduling</a:t>
            </a:r>
          </a:p>
          <a:p>
            <a:pPr lvl="1"/>
            <a:r>
              <a:rPr lang="en-US" dirty="0" smtClean="0"/>
              <a:t>Account profit and loss ( Project Economics)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 Team – Project Administration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satisfaction - day to day</a:t>
            </a:r>
          </a:p>
          <a:p>
            <a:r>
              <a:rPr lang="en-US" dirty="0" smtClean="0"/>
              <a:t>Additional opportunity </a:t>
            </a:r>
            <a:r>
              <a:rPr lang="en-US" dirty="0"/>
              <a:t>i</a:t>
            </a:r>
            <a:r>
              <a:rPr lang="en-US" dirty="0" smtClean="0"/>
              <a:t>dentification</a:t>
            </a:r>
          </a:p>
          <a:p>
            <a:r>
              <a:rPr lang="en-US" altLang="en-US" dirty="0" smtClean="0"/>
              <a:t>Support specialists: </a:t>
            </a:r>
          </a:p>
          <a:p>
            <a:pPr lvl="2"/>
            <a:r>
              <a:rPr lang="en-US" altLang="en-US" dirty="0" smtClean="0"/>
              <a:t>Marketing and Site strategy</a:t>
            </a:r>
          </a:p>
          <a:p>
            <a:pPr lvl="2"/>
            <a:r>
              <a:rPr lang="en-US" altLang="en-US" dirty="0" smtClean="0"/>
              <a:t>Creative </a:t>
            </a:r>
          </a:p>
          <a:p>
            <a:pPr lvl="2"/>
            <a:r>
              <a:rPr lang="en-US" altLang="en-US" dirty="0" smtClean="0"/>
              <a:t>Technology</a:t>
            </a:r>
          </a:p>
          <a:p>
            <a:pPr lvl="2"/>
            <a:r>
              <a:rPr lang="en-US" altLang="en-US" dirty="0" smtClean="0"/>
              <a:t>SEO</a:t>
            </a:r>
          </a:p>
          <a:p>
            <a:pPr lvl="2"/>
            <a:r>
              <a:rPr lang="en-US" altLang="en-US" dirty="0" smtClean="0"/>
              <a:t>Social</a:t>
            </a:r>
          </a:p>
          <a:p>
            <a:pPr lvl="2"/>
            <a:r>
              <a:rPr lang="en-US" altLang="en-US" dirty="0" smtClean="0"/>
              <a:t>Content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Delivery – Ongoing Services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Daily issue resolution.</a:t>
            </a:r>
          </a:p>
          <a:p>
            <a:pPr lvl="1"/>
            <a:r>
              <a:rPr lang="en-US" dirty="0" smtClean="0"/>
              <a:t>Traffic tracking of piece work.</a:t>
            </a:r>
          </a:p>
          <a:p>
            <a:pPr lvl="1"/>
            <a:r>
              <a:rPr lang="en-US" dirty="0" smtClean="0"/>
              <a:t>Small content churn.</a:t>
            </a:r>
          </a:p>
          <a:p>
            <a:r>
              <a:rPr lang="en-US" dirty="0" smtClean="0"/>
              <a:t>Coordinates with:</a:t>
            </a:r>
          </a:p>
          <a:p>
            <a:pPr lvl="1"/>
            <a:r>
              <a:rPr lang="en-US" dirty="0" smtClean="0"/>
              <a:t>Program creative and technical directors.</a:t>
            </a:r>
          </a:p>
          <a:p>
            <a:pPr lvl="1"/>
            <a:r>
              <a:rPr lang="en-US" dirty="0" smtClean="0"/>
              <a:t>Hosting and content providers.</a:t>
            </a:r>
          </a:p>
          <a:p>
            <a:r>
              <a:rPr lang="en-US" dirty="0" smtClean="0"/>
              <a:t>Issue and opportunity escalation</a:t>
            </a:r>
            <a:br>
              <a:rPr lang="en-US" dirty="0" smtClean="0"/>
            </a:br>
            <a:r>
              <a:rPr lang="en-US" dirty="0" smtClean="0"/>
              <a:t>to program manager.</a:t>
            </a:r>
          </a:p>
          <a:p>
            <a:r>
              <a:rPr lang="en-US" dirty="0" smtClean="0"/>
              <a:t>Chartered with piece work.  No upper limit on revenue.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Delivery – Small Project</a:t>
            </a:r>
          </a:p>
        </p:txBody>
      </p:sp>
      <p:sp>
        <p:nvSpPr>
          <p:cNvPr id="34819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Account team coordinates work direction</a:t>
            </a:r>
          </a:p>
          <a:p>
            <a:r>
              <a:rPr lang="en-US" dirty="0" smtClean="0"/>
              <a:t>Staff effectiveness and timing</a:t>
            </a:r>
          </a:p>
          <a:p>
            <a:r>
              <a:rPr lang="en-US" dirty="0" smtClean="0"/>
              <a:t>Client milestone sign-off and expectation management</a:t>
            </a:r>
          </a:p>
          <a:p>
            <a:r>
              <a:rPr lang="en-US" dirty="0" smtClean="0"/>
              <a:t>Manage defined scope</a:t>
            </a:r>
          </a:p>
          <a:p>
            <a:r>
              <a:rPr lang="en-US" dirty="0" smtClean="0"/>
              <a:t>Chartered with several $20k+ deliverables totaling less than $350K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Delivery – Large</a:t>
            </a:r>
            <a:endParaRPr lang="en-US" dirty="0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Dedicated Project Manager</a:t>
            </a:r>
          </a:p>
          <a:p>
            <a:r>
              <a:rPr lang="en-US" dirty="0" smtClean="0"/>
              <a:t>Daily project management and work direction</a:t>
            </a:r>
          </a:p>
          <a:p>
            <a:r>
              <a:rPr lang="en-US" dirty="0" smtClean="0"/>
              <a:t>Project plan and schedule</a:t>
            </a:r>
          </a:p>
          <a:p>
            <a:r>
              <a:rPr lang="en-US" dirty="0" smtClean="0"/>
              <a:t>Staff effectiveness and timing</a:t>
            </a:r>
          </a:p>
          <a:p>
            <a:r>
              <a:rPr lang="en-US" dirty="0" smtClean="0"/>
              <a:t>Client milestone sign-off and expectation management</a:t>
            </a:r>
          </a:p>
          <a:p>
            <a:r>
              <a:rPr lang="en-US" dirty="0" smtClean="0"/>
              <a:t>Scope management</a:t>
            </a:r>
          </a:p>
          <a:p>
            <a:r>
              <a:rPr lang="en-US" dirty="0" smtClean="0"/>
              <a:t>Chartered with more than $200K of a single defined deliverable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Creative Lead</a:t>
            </a:r>
            <a:endParaRPr 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Quality of all creative delivery</a:t>
            </a:r>
          </a:p>
          <a:p>
            <a:pPr lvl="1"/>
            <a:r>
              <a:rPr lang="en-US" smtClean="0"/>
              <a:t>Customizes process to meet the client need</a:t>
            </a:r>
          </a:p>
          <a:p>
            <a:pPr lvl="1"/>
            <a:r>
              <a:rPr lang="en-US" smtClean="0"/>
              <a:t>Sign-off on creative deliverables</a:t>
            </a:r>
          </a:p>
          <a:p>
            <a:r>
              <a:rPr lang="en-US" smtClean="0"/>
              <a:t>Client primary creative contact</a:t>
            </a:r>
          </a:p>
          <a:p>
            <a:pPr lvl="1"/>
            <a:r>
              <a:rPr lang="en-US" smtClean="0"/>
              <a:t>Explains implications of creative decisions</a:t>
            </a:r>
          </a:p>
          <a:p>
            <a:pPr lvl="1"/>
            <a:r>
              <a:rPr lang="en-US" smtClean="0"/>
              <a:t>Creative risk assessment and planning </a:t>
            </a:r>
          </a:p>
          <a:p>
            <a:r>
              <a:rPr lang="en-US" smtClean="0"/>
              <a:t>Advises individual skill assignments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Overview</a:t>
            </a:r>
            <a:endParaRPr lang="en-US" altLang="en-US" dirty="0" smtClean="0"/>
          </a:p>
        </p:txBody>
      </p:sp>
      <p:sp>
        <p:nvSpPr>
          <p:cNvPr id="717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Technical Lead</a:t>
            </a:r>
            <a:endParaRPr lang="en-US" dirty="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Quality of all technology delivery</a:t>
            </a:r>
          </a:p>
          <a:p>
            <a:pPr lvl="1"/>
            <a:r>
              <a:rPr lang="en-US" smtClean="0"/>
              <a:t>Capacity planning/scalability</a:t>
            </a:r>
          </a:p>
          <a:p>
            <a:pPr lvl="1"/>
            <a:r>
              <a:rPr lang="en-US" smtClean="0"/>
              <a:t>Site stability and reliability</a:t>
            </a:r>
          </a:p>
          <a:p>
            <a:pPr lvl="1"/>
            <a:r>
              <a:rPr lang="en-US" smtClean="0"/>
              <a:t>Leads software tool selection and upgrades</a:t>
            </a:r>
          </a:p>
          <a:p>
            <a:r>
              <a:rPr lang="en-US" smtClean="0"/>
              <a:t>Client primary technical contact</a:t>
            </a:r>
          </a:p>
          <a:p>
            <a:pPr lvl="1"/>
            <a:r>
              <a:rPr lang="en-US" smtClean="0"/>
              <a:t>Explains implications of technology decisions</a:t>
            </a:r>
          </a:p>
          <a:p>
            <a:pPr lvl="1"/>
            <a:r>
              <a:rPr lang="en-US" smtClean="0"/>
              <a:t>Technology risk assessment and planning</a:t>
            </a:r>
          </a:p>
          <a:p>
            <a:r>
              <a:rPr lang="en-US" smtClean="0"/>
              <a:t>Advises individual skill assignments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Management</a:t>
            </a:r>
            <a:endParaRPr lang="en-US" dirty="0"/>
          </a:p>
        </p:txBody>
      </p:sp>
      <p:pic>
        <p:nvPicPr>
          <p:cNvPr id="3" name="EDS 'Airplane'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01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1996440"/>
            <a:ext cx="4876800" cy="390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36362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Leadership –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Delivery Execution on existing Clients</a:t>
            </a:r>
          </a:p>
          <a:p>
            <a:r>
              <a:rPr lang="en-US" dirty="0" smtClean="0"/>
              <a:t>Enterprise </a:t>
            </a:r>
            <a:r>
              <a:rPr lang="en-US" dirty="0" smtClean="0"/>
              <a:t>Standards</a:t>
            </a:r>
            <a:endParaRPr lang="en-US" dirty="0" smtClean="0"/>
          </a:p>
          <a:p>
            <a:pPr lvl="1"/>
            <a:r>
              <a:rPr lang="en-US" dirty="0" smtClean="0"/>
              <a:t>Define, Document, Train, Enforce</a:t>
            </a:r>
          </a:p>
          <a:p>
            <a:r>
              <a:rPr lang="en-US" dirty="0" smtClean="0"/>
              <a:t>Enterprise Reporting Standards</a:t>
            </a:r>
          </a:p>
          <a:p>
            <a:pPr lvl="1"/>
            <a:r>
              <a:rPr lang="en-US" dirty="0" smtClean="0"/>
              <a:t>Define, Document, Deliver </a:t>
            </a:r>
          </a:p>
          <a:p>
            <a:r>
              <a:rPr lang="en-US" dirty="0" smtClean="0"/>
              <a:t>Define Enterprise Client PMO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787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7435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Our Client’s Objectives</a:t>
            </a:r>
          </a:p>
        </p:txBody>
      </p:sp>
      <p:sp>
        <p:nvSpPr>
          <p:cNvPr id="9219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Maintain synergies across marketing channels</a:t>
            </a:r>
          </a:p>
          <a:p>
            <a:r>
              <a:rPr lang="en-US" altLang="en-US" smtClean="0"/>
              <a:t>Architect functional websites with brand distinctions and site usability</a:t>
            </a:r>
          </a:p>
          <a:p>
            <a:r>
              <a:rPr lang="en-US" altLang="en-US" smtClean="0"/>
              <a:t>Acquire and retain customers by providing a superior site experience</a:t>
            </a:r>
          </a:p>
          <a:p>
            <a:r>
              <a:rPr lang="en-US" altLang="en-US" smtClean="0"/>
              <a:t>Ensuring cost effective and timely internet development services</a:t>
            </a:r>
          </a:p>
          <a:p>
            <a:r>
              <a:rPr lang="en-US" altLang="en-US" smtClean="0"/>
              <a:t>Utilize new  technologies</a:t>
            </a:r>
          </a:p>
          <a:p>
            <a:r>
              <a:rPr lang="en-US" altLang="en-US" smtClean="0"/>
              <a:t>Develop actionable measurement and reporting</a:t>
            </a:r>
            <a:endParaRPr lang="en-US" alt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Enterprise Client Challenges</a:t>
            </a:r>
            <a:endParaRPr lang="en-US" altLang="en-US" dirty="0" smtClean="0"/>
          </a:p>
        </p:txBody>
      </p:sp>
      <p:sp>
        <p:nvSpPr>
          <p:cNvPr id="1126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Create a long term relationship over many successful projects</a:t>
            </a:r>
          </a:p>
          <a:p>
            <a:r>
              <a:rPr lang="en-US" smtClean="0"/>
              <a:t>Manage Project Interdependencies</a:t>
            </a:r>
          </a:p>
          <a:p>
            <a:r>
              <a:rPr lang="en-US" smtClean="0"/>
              <a:t>Scope Management</a:t>
            </a:r>
          </a:p>
          <a:p>
            <a:r>
              <a:rPr lang="en-US" smtClean="0"/>
              <a:t>Client participation in account planning (Define Future Opportunities) </a:t>
            </a:r>
            <a:endParaRPr lang="en-US" altLang="en-US" smtClean="0"/>
          </a:p>
          <a:p>
            <a:r>
              <a:rPr lang="en-US" altLang="en-US" smtClean="0"/>
              <a:t>Managing growth</a:t>
            </a:r>
          </a:p>
          <a:p>
            <a:r>
              <a:rPr lang="en-US" altLang="en-US" smtClean="0"/>
              <a:t>Actionable measurement and reporting</a:t>
            </a:r>
          </a:p>
          <a:p>
            <a:r>
              <a:rPr lang="en-US" altLang="en-US" smtClean="0"/>
              <a:t>Ensuring cost effective and timely service delivery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53609" y="652698"/>
            <a:ext cx="6080991" cy="4018746"/>
            <a:chOff x="4053609" y="652698"/>
            <a:chExt cx="6080991" cy="4018746"/>
          </a:xfrm>
        </p:grpSpPr>
        <p:sp>
          <p:nvSpPr>
            <p:cNvPr id="15" name="Line 21"/>
            <p:cNvSpPr>
              <a:spLocks noChangeShapeType="1"/>
            </p:cNvSpPr>
            <p:nvPr/>
          </p:nvSpPr>
          <p:spPr bwMode="auto">
            <a:xfrm flipH="1">
              <a:off x="6120470" y="917417"/>
              <a:ext cx="102574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22"/>
            <p:cNvSpPr>
              <a:spLocks noChangeShapeType="1"/>
            </p:cNvSpPr>
            <p:nvPr/>
          </p:nvSpPr>
          <p:spPr bwMode="auto">
            <a:xfrm flipH="1">
              <a:off x="5801605" y="1444586"/>
              <a:ext cx="134461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 flipH="1">
              <a:off x="5463531" y="1989505"/>
              <a:ext cx="168268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 flipH="1">
              <a:off x="5125456" y="2548624"/>
              <a:ext cx="2066862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25"/>
            <p:cNvSpPr>
              <a:spLocks noChangeShapeType="1"/>
            </p:cNvSpPr>
            <p:nvPr/>
          </p:nvSpPr>
          <p:spPr bwMode="auto">
            <a:xfrm flipH="1">
              <a:off x="4677892" y="3118393"/>
              <a:ext cx="2514426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 flipH="1">
              <a:off x="4293717" y="3757386"/>
              <a:ext cx="28525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27"/>
            <p:cNvSpPr>
              <a:spLocks noChangeShapeType="1"/>
            </p:cNvSpPr>
            <p:nvPr/>
          </p:nvSpPr>
          <p:spPr bwMode="auto">
            <a:xfrm flipH="1">
              <a:off x="4053609" y="4382179"/>
              <a:ext cx="3092609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Text Box 28"/>
            <p:cNvSpPr txBox="1">
              <a:spLocks noChangeArrowheads="1"/>
            </p:cNvSpPr>
            <p:nvPr/>
          </p:nvSpPr>
          <p:spPr bwMode="auto">
            <a:xfrm>
              <a:off x="7052669" y="1277318"/>
              <a:ext cx="2089033" cy="486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dirty="0"/>
                <a:t>Marketing, Sales</a:t>
              </a:r>
            </a:p>
            <a:p>
              <a:pPr>
                <a:lnSpc>
                  <a:spcPct val="80000"/>
                </a:lnSpc>
                <a:buFontTx/>
                <a:buChar char="•"/>
              </a:pPr>
              <a:r>
                <a:rPr lang="en-US" sz="1600" dirty="0"/>
                <a:t>Business Development</a:t>
              </a: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7280293" y="652698"/>
              <a:ext cx="1633781" cy="683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dirty="0"/>
                <a:t>Marketing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/>
                <a:t>Sales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/>
                <a:t>Channel Partners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7458987" y="1856383"/>
              <a:ext cx="1465466" cy="289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dirty="0"/>
                <a:t>Sales + Delivery</a:t>
              </a:r>
            </a:p>
          </p:txBody>
        </p:sp>
        <p:sp>
          <p:nvSpPr>
            <p:cNvPr id="25" name="Text Box 31"/>
            <p:cNvSpPr txBox="1">
              <a:spLocks noChangeArrowheads="1"/>
            </p:cNvSpPr>
            <p:nvPr/>
          </p:nvSpPr>
          <p:spPr bwMode="auto">
            <a:xfrm>
              <a:off x="7161460" y="2362200"/>
              <a:ext cx="2274982" cy="486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dirty="0"/>
                <a:t>Sales + Delivery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/>
                <a:t>PMO Members as needed</a:t>
              </a:r>
            </a:p>
          </p:txBody>
        </p:sp>
        <p:sp>
          <p:nvSpPr>
            <p:cNvPr id="26" name="Text Box 32"/>
            <p:cNvSpPr txBox="1">
              <a:spLocks noChangeArrowheads="1"/>
            </p:cNvSpPr>
            <p:nvPr/>
          </p:nvSpPr>
          <p:spPr bwMode="auto">
            <a:xfrm>
              <a:off x="6675841" y="2987290"/>
              <a:ext cx="3458759" cy="289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dirty="0"/>
                <a:t>Sales + Finance + Delivery</a:t>
              </a:r>
            </a:p>
          </p:txBody>
        </p:sp>
        <p:sp>
          <p:nvSpPr>
            <p:cNvPr id="27" name="Text Box 33"/>
            <p:cNvSpPr txBox="1">
              <a:spLocks noChangeArrowheads="1"/>
            </p:cNvSpPr>
            <p:nvPr/>
          </p:nvSpPr>
          <p:spPr bwMode="auto">
            <a:xfrm>
              <a:off x="6523441" y="3583936"/>
              <a:ext cx="3458759" cy="486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dirty="0"/>
                <a:t>Delivery + Sales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/>
                <a:t>+ PMO Members as needed</a:t>
              </a:r>
            </a:p>
          </p:txBody>
        </p:sp>
        <p:sp>
          <p:nvSpPr>
            <p:cNvPr id="28" name="Text Box 34"/>
            <p:cNvSpPr txBox="1">
              <a:spLocks noChangeArrowheads="1"/>
            </p:cNvSpPr>
            <p:nvPr/>
          </p:nvSpPr>
          <p:spPr bwMode="auto">
            <a:xfrm>
              <a:off x="6283583" y="4185157"/>
              <a:ext cx="3627203" cy="486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dirty="0"/>
                <a:t>Sales + Delivery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/>
                <a:t>Transition to PMO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551853" y="228601"/>
            <a:ext cx="6239003" cy="4483601"/>
            <a:chOff x="4182" y="1334"/>
            <a:chExt cx="1901" cy="1650"/>
          </a:xfrm>
        </p:grpSpPr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187" y="1427"/>
              <a:ext cx="1896" cy="1557"/>
            </a:xfrm>
            <a:custGeom>
              <a:avLst/>
              <a:gdLst>
                <a:gd name="T0" fmla="*/ 948 w 1896"/>
                <a:gd name="T1" fmla="*/ 0 h 1557"/>
                <a:gd name="T2" fmla="*/ 0 w 1896"/>
                <a:gd name="T3" fmla="*/ 0 h 1557"/>
                <a:gd name="T4" fmla="*/ 754 w 1896"/>
                <a:gd name="T5" fmla="*/ 1287 h 1557"/>
                <a:gd name="T6" fmla="*/ 796 w 1896"/>
                <a:gd name="T7" fmla="*/ 1557 h 1557"/>
                <a:gd name="T8" fmla="*/ 1079 w 1896"/>
                <a:gd name="T9" fmla="*/ 1557 h 1557"/>
                <a:gd name="T10" fmla="*/ 1121 w 1896"/>
                <a:gd name="T11" fmla="*/ 1287 h 1557"/>
                <a:gd name="T12" fmla="*/ 1896 w 1896"/>
                <a:gd name="T13" fmla="*/ 0 h 1557"/>
                <a:gd name="T14" fmla="*/ 948 w 1896"/>
                <a:gd name="T15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6" h="1557">
                  <a:moveTo>
                    <a:pt x="948" y="0"/>
                  </a:moveTo>
                  <a:lnTo>
                    <a:pt x="0" y="0"/>
                  </a:lnTo>
                  <a:lnTo>
                    <a:pt x="754" y="1287"/>
                  </a:lnTo>
                  <a:lnTo>
                    <a:pt x="796" y="1557"/>
                  </a:lnTo>
                  <a:lnTo>
                    <a:pt x="1079" y="1557"/>
                  </a:lnTo>
                  <a:lnTo>
                    <a:pt x="1121" y="1287"/>
                  </a:lnTo>
                  <a:lnTo>
                    <a:pt x="1896" y="0"/>
                  </a:lnTo>
                  <a:lnTo>
                    <a:pt x="948" y="0"/>
                  </a:lnTo>
                  <a:close/>
                </a:path>
              </a:pathLst>
            </a:custGeom>
            <a:gradFill rotWithShape="0">
              <a:gsLst>
                <a:gs pos="0">
                  <a:srgbClr val="FFCC66"/>
                </a:gs>
                <a:gs pos="50000">
                  <a:srgbClr val="FFFFCC"/>
                </a:gs>
                <a:gs pos="100000">
                  <a:srgbClr val="FFCC66"/>
                </a:gs>
              </a:gsLst>
              <a:lin ang="0" scaled="1"/>
            </a:gradFill>
            <a:ln w="33338" cap="flat">
              <a:solidFill>
                <a:srgbClr val="CC99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541" y="2027"/>
              <a:ext cx="1184" cy="95"/>
            </a:xfrm>
            <a:custGeom>
              <a:avLst/>
              <a:gdLst>
                <a:gd name="T0" fmla="*/ 0 w 684"/>
                <a:gd name="T1" fmla="*/ 2 h 53"/>
                <a:gd name="T2" fmla="*/ 339 w 684"/>
                <a:gd name="T3" fmla="*/ 53 h 53"/>
                <a:gd name="T4" fmla="*/ 684 w 684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4" h="53">
                  <a:moveTo>
                    <a:pt x="0" y="2"/>
                  </a:moveTo>
                  <a:cubicBezTo>
                    <a:pt x="0" y="2"/>
                    <a:pt x="35" y="53"/>
                    <a:pt x="339" y="53"/>
                  </a:cubicBezTo>
                  <a:cubicBezTo>
                    <a:pt x="643" y="53"/>
                    <a:pt x="684" y="0"/>
                    <a:pt x="684" y="0"/>
                  </a:cubicBezTo>
                </a:path>
              </a:pathLst>
            </a:custGeom>
            <a:noFill/>
            <a:ln w="33338" cap="flat">
              <a:solidFill>
                <a:srgbClr val="CC99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663" y="2234"/>
              <a:ext cx="937" cy="89"/>
            </a:xfrm>
            <a:custGeom>
              <a:avLst/>
              <a:gdLst>
                <a:gd name="T0" fmla="*/ 0 w 542"/>
                <a:gd name="T1" fmla="*/ 3 h 50"/>
                <a:gd name="T2" fmla="*/ 269 w 542"/>
                <a:gd name="T3" fmla="*/ 50 h 50"/>
                <a:gd name="T4" fmla="*/ 542 w 542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2" h="50">
                  <a:moveTo>
                    <a:pt x="0" y="3"/>
                  </a:moveTo>
                  <a:cubicBezTo>
                    <a:pt x="0" y="3"/>
                    <a:pt x="29" y="50"/>
                    <a:pt x="269" y="50"/>
                  </a:cubicBezTo>
                  <a:cubicBezTo>
                    <a:pt x="509" y="50"/>
                    <a:pt x="542" y="0"/>
                    <a:pt x="542" y="0"/>
                  </a:cubicBezTo>
                </a:path>
              </a:pathLst>
            </a:custGeom>
            <a:noFill/>
            <a:ln w="33338" cap="flat">
              <a:solidFill>
                <a:srgbClr val="CC99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789" y="2452"/>
              <a:ext cx="673" cy="77"/>
            </a:xfrm>
            <a:custGeom>
              <a:avLst/>
              <a:gdLst>
                <a:gd name="T0" fmla="*/ 0 w 389"/>
                <a:gd name="T1" fmla="*/ 0 h 43"/>
                <a:gd name="T2" fmla="*/ 196 w 389"/>
                <a:gd name="T3" fmla="*/ 43 h 43"/>
                <a:gd name="T4" fmla="*/ 389 w 389"/>
                <a:gd name="T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9" h="43">
                  <a:moveTo>
                    <a:pt x="0" y="0"/>
                  </a:moveTo>
                  <a:cubicBezTo>
                    <a:pt x="0" y="0"/>
                    <a:pt x="41" y="43"/>
                    <a:pt x="196" y="43"/>
                  </a:cubicBezTo>
                  <a:cubicBezTo>
                    <a:pt x="351" y="43"/>
                    <a:pt x="389" y="4"/>
                    <a:pt x="389" y="4"/>
                  </a:cubicBezTo>
                </a:path>
              </a:pathLst>
            </a:custGeom>
            <a:noFill/>
            <a:ln w="33338" cap="flat">
              <a:solidFill>
                <a:srgbClr val="CC99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943" y="2710"/>
              <a:ext cx="367" cy="30"/>
            </a:xfrm>
            <a:custGeom>
              <a:avLst/>
              <a:gdLst>
                <a:gd name="T0" fmla="*/ 0 w 212"/>
                <a:gd name="T1" fmla="*/ 0 h 17"/>
                <a:gd name="T2" fmla="*/ 107 w 212"/>
                <a:gd name="T3" fmla="*/ 17 h 17"/>
                <a:gd name="T4" fmla="*/ 212 w 21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" h="17">
                  <a:moveTo>
                    <a:pt x="0" y="0"/>
                  </a:moveTo>
                  <a:cubicBezTo>
                    <a:pt x="0" y="0"/>
                    <a:pt x="43" y="17"/>
                    <a:pt x="107" y="17"/>
                  </a:cubicBezTo>
                  <a:cubicBezTo>
                    <a:pt x="171" y="17"/>
                    <a:pt x="212" y="0"/>
                    <a:pt x="212" y="0"/>
                  </a:cubicBezTo>
                </a:path>
              </a:pathLst>
            </a:custGeom>
            <a:noFill/>
            <a:ln w="33338" cap="flat">
              <a:solidFill>
                <a:srgbClr val="CC99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318" y="1640"/>
              <a:ext cx="1633" cy="80"/>
            </a:xfrm>
            <a:custGeom>
              <a:avLst/>
              <a:gdLst>
                <a:gd name="T0" fmla="*/ 0 w 944"/>
                <a:gd name="T1" fmla="*/ 0 h 45"/>
                <a:gd name="T2" fmla="*/ 468 w 944"/>
                <a:gd name="T3" fmla="*/ 45 h 45"/>
                <a:gd name="T4" fmla="*/ 944 w 944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4" h="45">
                  <a:moveTo>
                    <a:pt x="0" y="0"/>
                  </a:moveTo>
                  <a:cubicBezTo>
                    <a:pt x="0" y="0"/>
                    <a:pt x="55" y="45"/>
                    <a:pt x="468" y="45"/>
                  </a:cubicBezTo>
                  <a:cubicBezTo>
                    <a:pt x="881" y="45"/>
                    <a:pt x="944" y="0"/>
                    <a:pt x="944" y="0"/>
                  </a:cubicBezTo>
                </a:path>
              </a:pathLst>
            </a:custGeom>
            <a:noFill/>
            <a:ln w="33338" cap="flat">
              <a:solidFill>
                <a:srgbClr val="CC99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439" y="1837"/>
              <a:ext cx="1400" cy="82"/>
            </a:xfrm>
            <a:custGeom>
              <a:avLst/>
              <a:gdLst>
                <a:gd name="T0" fmla="*/ 0 w 809"/>
                <a:gd name="T1" fmla="*/ 0 h 46"/>
                <a:gd name="T2" fmla="*/ 398 w 809"/>
                <a:gd name="T3" fmla="*/ 46 h 46"/>
                <a:gd name="T4" fmla="*/ 809 w 809"/>
                <a:gd name="T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9" h="46">
                  <a:moveTo>
                    <a:pt x="0" y="0"/>
                  </a:moveTo>
                  <a:cubicBezTo>
                    <a:pt x="0" y="0"/>
                    <a:pt x="19" y="46"/>
                    <a:pt x="398" y="46"/>
                  </a:cubicBezTo>
                  <a:cubicBezTo>
                    <a:pt x="776" y="46"/>
                    <a:pt x="809" y="0"/>
                    <a:pt x="809" y="0"/>
                  </a:cubicBezTo>
                </a:path>
              </a:pathLst>
            </a:custGeom>
            <a:noFill/>
            <a:ln w="33338" cap="flat">
              <a:solidFill>
                <a:srgbClr val="CC99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4182" y="1334"/>
              <a:ext cx="1901" cy="185"/>
            </a:xfrm>
            <a:prstGeom prst="ellipse">
              <a:avLst/>
            </a:prstGeom>
            <a:gradFill rotWithShape="0">
              <a:gsLst>
                <a:gs pos="0">
                  <a:srgbClr val="FFCC66"/>
                </a:gs>
                <a:gs pos="50000">
                  <a:srgbClr val="FFFFCC"/>
                </a:gs>
                <a:gs pos="100000">
                  <a:srgbClr val="FFCC66"/>
                </a:gs>
              </a:gsLst>
              <a:lin ang="0" scaled="1"/>
            </a:gradFill>
            <a:ln w="33338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ctr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2518353" y="887242"/>
            <a:ext cx="2199402" cy="27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dirty="0"/>
              <a:t>PROSPECT IDENTIFICATION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735412" y="1449911"/>
            <a:ext cx="1765284" cy="27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dirty="0"/>
              <a:t>LEAD QUALIFICATION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2959194" y="1987730"/>
            <a:ext cx="1317720" cy="27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dirty="0"/>
              <a:t>CONSULTATION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2863150" y="2539749"/>
            <a:ext cx="1509808" cy="27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/>
              <a:t>PRESENTATION(S)</a:t>
            </a:r>
            <a:endParaRPr lang="en-US" sz="1200" b="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2975521" y="3082893"/>
            <a:ext cx="1285066" cy="27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/>
              <a:t>JUSTIFICATION</a:t>
            </a:r>
            <a:endParaRPr lang="en-US" sz="1200" b="0"/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3114786" y="3645562"/>
            <a:ext cx="1006539" cy="27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/>
              <a:t>PROPOSAL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3198708" y="4268580"/>
            <a:ext cx="838692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dirty="0"/>
              <a:t>Schedule</a:t>
            </a:r>
          </a:p>
        </p:txBody>
      </p:sp>
      <p:sp>
        <p:nvSpPr>
          <p:cNvPr id="45" name="Trapezoid 44"/>
          <p:cNvSpPr/>
          <p:nvPr/>
        </p:nvSpPr>
        <p:spPr>
          <a:xfrm>
            <a:off x="2824347" y="4710550"/>
            <a:ext cx="1632765" cy="1568251"/>
          </a:xfrm>
          <a:prstGeom prst="trapezoid">
            <a:avLst>
              <a:gd name="adj" fmla="val 19699"/>
            </a:avLst>
          </a:prstGeom>
          <a:gradFill rotWithShape="0">
            <a:gsLst>
              <a:gs pos="0">
                <a:srgbClr val="FFCC66"/>
              </a:gs>
              <a:gs pos="50000">
                <a:srgbClr val="FFFFCC"/>
              </a:gs>
              <a:gs pos="100000">
                <a:srgbClr val="FFCC66"/>
              </a:gs>
            </a:gsLst>
            <a:lin ang="0" scaled="1"/>
          </a:gradFill>
          <a:ln w="33338" cap="flat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Execute</a:t>
            </a:r>
          </a:p>
          <a:p>
            <a:pPr algn="ctr">
              <a:lnSpc>
                <a:spcPct val="90000"/>
              </a:lnSpc>
            </a:pPr>
            <a:r>
              <a:rPr lang="en-US" sz="1400" b="1" dirty="0">
                <a:latin typeface="Arial Narrow" panose="020B0606020202030204" pitchFamily="34" charset="0"/>
                <a:ea typeface="ＭＳ Ｐゴシック" panose="020B0600070205080204" pitchFamily="34" charset="-128"/>
              </a:rPr>
              <a:t>Delivery</a:t>
            </a:r>
          </a:p>
        </p:txBody>
      </p:sp>
      <p:sp>
        <p:nvSpPr>
          <p:cNvPr id="2" name="Up Arrow 1"/>
          <p:cNvSpPr/>
          <p:nvPr/>
        </p:nvSpPr>
        <p:spPr>
          <a:xfrm>
            <a:off x="9144000" y="365292"/>
            <a:ext cx="1911027" cy="4190590"/>
          </a:xfrm>
          <a:prstGeom prst="upArrow">
            <a:avLst>
              <a:gd name="adj1" fmla="val 34340"/>
              <a:gd name="adj2" fmla="val 73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Sales  Focus</a:t>
            </a:r>
            <a:endParaRPr lang="en-US" dirty="0"/>
          </a:p>
        </p:txBody>
      </p:sp>
      <p:sp>
        <p:nvSpPr>
          <p:cNvPr id="38" name="Up Arrow 37"/>
          <p:cNvSpPr/>
          <p:nvPr/>
        </p:nvSpPr>
        <p:spPr>
          <a:xfrm rot="10800000">
            <a:off x="240436" y="2089862"/>
            <a:ext cx="1911027" cy="4190590"/>
          </a:xfrm>
          <a:prstGeom prst="upArrow">
            <a:avLst>
              <a:gd name="adj1" fmla="val 34340"/>
              <a:gd name="adj2" fmla="val 73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Delivery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722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45" grpId="0" animBg="1"/>
      <p:bldP spid="2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 Management Organization</a:t>
            </a:r>
            <a:endParaRPr lang="en-US" dirty="0" smtClean="0"/>
          </a:p>
        </p:txBody>
      </p:sp>
      <p:sp>
        <p:nvSpPr>
          <p:cNvPr id="30723" name="Rectangle 10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Centralized operations unit for a client for all Advice projects.  </a:t>
            </a:r>
          </a:p>
          <a:p>
            <a:r>
              <a:rPr lang="en-US" altLang="en-US" dirty="0" smtClean="0"/>
              <a:t>Defined organization rather than temporary project team</a:t>
            </a:r>
          </a:p>
          <a:p>
            <a:r>
              <a:rPr lang="en-US" altLang="en-US" dirty="0" smtClean="0"/>
              <a:t>Partners with client management to work together with set of defined processes</a:t>
            </a:r>
          </a:p>
          <a:p>
            <a:r>
              <a:rPr lang="en-US" altLang="en-US" dirty="0" smtClean="0"/>
              <a:t>Accountable for: </a:t>
            </a:r>
          </a:p>
          <a:p>
            <a:pPr lvl="1"/>
            <a:r>
              <a:rPr lang="en-US" altLang="en-US" dirty="0" smtClean="0"/>
              <a:t>Project Delivery</a:t>
            </a:r>
          </a:p>
          <a:p>
            <a:pPr lvl="1"/>
            <a:r>
              <a:rPr lang="en-US" altLang="en-US" dirty="0" smtClean="0"/>
              <a:t>Communication</a:t>
            </a:r>
          </a:p>
          <a:p>
            <a:pPr lvl="1"/>
            <a:r>
              <a:rPr lang="en-US" altLang="en-US" dirty="0" smtClean="0"/>
              <a:t>Risk management</a:t>
            </a:r>
          </a:p>
          <a:p>
            <a:pPr lvl="1"/>
            <a:r>
              <a:rPr lang="en-US" altLang="en-US" dirty="0" smtClean="0"/>
              <a:t>Issue resolution</a:t>
            </a:r>
          </a:p>
          <a:p>
            <a:pPr lvl="1"/>
            <a:r>
              <a:rPr lang="en-US" altLang="en-US" dirty="0" smtClean="0"/>
              <a:t>Contract administration </a:t>
            </a:r>
          </a:p>
          <a:p>
            <a:pPr lvl="1"/>
            <a:r>
              <a:rPr lang="en-US" altLang="en-US" dirty="0" smtClean="0"/>
              <a:t>Client satisfaction.</a:t>
            </a:r>
          </a:p>
          <a:p>
            <a:r>
              <a:rPr lang="en-US" dirty="0" smtClean="0"/>
              <a:t>Why a Program Management Office?</a:t>
            </a:r>
          </a:p>
          <a:p>
            <a:pPr lvl="1"/>
            <a:r>
              <a:rPr lang="en-US" dirty="0" smtClean="0"/>
              <a:t>To address the dependencies between projects for a single client</a:t>
            </a:r>
          </a:p>
          <a:p>
            <a:pPr lvl="1"/>
            <a:r>
              <a:rPr lang="en-US" dirty="0" smtClean="0"/>
              <a:t>Provide centralized oversight of all Client work</a:t>
            </a:r>
          </a:p>
          <a:p>
            <a:pPr lvl="1"/>
            <a:r>
              <a:rPr lang="en-US" dirty="0" smtClean="0"/>
              <a:t>Provide organization to insure consistent quality of delivered projects</a:t>
            </a:r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2209800" y="1371600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2500">
              <a:solidFill>
                <a:srgbClr val="EAEAEA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PMO Overview</a:t>
            </a:r>
            <a:endParaRPr lang="en-US" altLang="en-US" dirty="0" smtClean="0"/>
          </a:p>
        </p:txBody>
      </p:sp>
      <p:sp>
        <p:nvSpPr>
          <p:cNvPr id="14339" name="Rectangle 27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Planned, scalable structure</a:t>
            </a:r>
          </a:p>
          <a:p>
            <a:r>
              <a:rPr lang="en-US" smtClean="0"/>
              <a:t>Centralized oversight </a:t>
            </a:r>
          </a:p>
          <a:p>
            <a:r>
              <a:rPr lang="en-US" smtClean="0"/>
              <a:t>Consistent quality of deliverables</a:t>
            </a:r>
          </a:p>
          <a:p>
            <a:r>
              <a:rPr lang="en-US" smtClean="0"/>
              <a:t>Manage risk and dependencies</a:t>
            </a:r>
          </a:p>
          <a:p>
            <a:r>
              <a:rPr lang="en-US" smtClean="0"/>
              <a:t>Bring all capabilities to the table</a:t>
            </a:r>
            <a:endParaRPr lang="en-US" altLang="en-US" smtClean="0"/>
          </a:p>
        </p:txBody>
      </p:sp>
      <p:graphicFrame>
        <p:nvGraphicFramePr>
          <p:cNvPr id="14340" name="Object 28"/>
          <p:cNvGraphicFramePr>
            <a:graphicFrameLocks noGrp="1" noChangeAspect="1"/>
          </p:cNvGraphicFramePr>
          <p:nvPr>
            <p:ph sz="half" idx="2"/>
          </p:nvPr>
        </p:nvGraphicFramePr>
        <p:xfrm>
          <a:off x="6594475" y="1704975"/>
          <a:ext cx="42862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Object 2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5" y="1704975"/>
                        <a:ext cx="4286250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Strategy</a:t>
            </a:r>
          </a:p>
        </p:txBody>
      </p:sp>
      <p:sp>
        <p:nvSpPr>
          <p:cNvPr id="16387" name="Rectangle 19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Multi-level strategic engagements</a:t>
            </a:r>
          </a:p>
          <a:p>
            <a:r>
              <a:rPr lang="en-US" altLang="en-US" smtClean="0"/>
              <a:t>Industry research &amp; analysis </a:t>
            </a:r>
          </a:p>
          <a:p>
            <a:r>
              <a:rPr lang="en-US" altLang="en-US" smtClean="0"/>
              <a:t>Analysis of new technologies</a:t>
            </a:r>
          </a:p>
          <a:p>
            <a:r>
              <a:rPr lang="en-US" altLang="en-US" smtClean="0"/>
              <a:t>Identify opportunities for competitive advantage</a:t>
            </a:r>
          </a:p>
          <a:p>
            <a:r>
              <a:rPr lang="en-US" altLang="en-US" smtClean="0"/>
              <a:t>Identify and reach target audiences</a:t>
            </a:r>
          </a:p>
        </p:txBody>
      </p:sp>
      <p:graphicFrame>
        <p:nvGraphicFramePr>
          <p:cNvPr id="16388" name="Object 20"/>
          <p:cNvGraphicFramePr>
            <a:graphicFrameLocks noGrp="1" noChangeAspect="1"/>
          </p:cNvGraphicFramePr>
          <p:nvPr>
            <p:ph sz="half" idx="2"/>
          </p:nvPr>
        </p:nvGraphicFramePr>
        <p:xfrm>
          <a:off x="6594475" y="1704975"/>
          <a:ext cx="42862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Object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5" y="1704975"/>
                        <a:ext cx="4286250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"/>
          <p:cNvSpPr>
            <a:spLocks noChangeArrowheads="1"/>
          </p:cNvSpPr>
          <p:nvPr/>
        </p:nvSpPr>
        <p:spPr bwMode="auto">
          <a:xfrm>
            <a:off x="2209800" y="1676400"/>
            <a:ext cx="4648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435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Marketing Services</a:t>
            </a:r>
            <a:endParaRPr lang="en-US" altLang="en-US" dirty="0" smtClean="0"/>
          </a:p>
        </p:txBody>
      </p:sp>
      <p:sp>
        <p:nvSpPr>
          <p:cNvPr id="17412" name="Rectangle 21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Global positioning</a:t>
            </a:r>
          </a:p>
          <a:p>
            <a:r>
              <a:rPr lang="en-US" altLang="en-US" smtClean="0"/>
              <a:t>Convey brand distinctions &amp; messaging</a:t>
            </a:r>
          </a:p>
          <a:p>
            <a:r>
              <a:rPr lang="en-US" altLang="en-US" smtClean="0"/>
              <a:t>Search Engine Optimization</a:t>
            </a:r>
          </a:p>
          <a:p>
            <a:r>
              <a:rPr lang="en-US" altLang="en-US" smtClean="0"/>
              <a:t>Paid Search</a:t>
            </a:r>
          </a:p>
          <a:p>
            <a:r>
              <a:rPr lang="en-US" altLang="en-US" smtClean="0"/>
              <a:t>Social (paid and earned)</a:t>
            </a:r>
          </a:p>
          <a:p>
            <a:r>
              <a:rPr lang="en-US" altLang="en-US" smtClean="0"/>
              <a:t>Content </a:t>
            </a:r>
          </a:p>
          <a:p>
            <a:r>
              <a:rPr lang="en-US" altLang="en-US" smtClean="0"/>
              <a:t>Web Analytics</a:t>
            </a:r>
          </a:p>
          <a:p>
            <a:r>
              <a:rPr lang="en-US" altLang="en-US" smtClean="0"/>
              <a:t>Campaign management</a:t>
            </a:r>
          </a:p>
          <a:p>
            <a:r>
              <a:rPr lang="en-US" altLang="en-US" smtClean="0"/>
              <a:t>Online media planning / buying</a:t>
            </a:r>
          </a:p>
          <a:p>
            <a:r>
              <a:rPr lang="en-US" altLang="en-US" smtClean="0"/>
              <a:t>Measurement and reporting through the capture &amp; analysis of data</a:t>
            </a:r>
            <a:endParaRPr lang="en-US" altLang="en-US" dirty="0" smtClean="0"/>
          </a:p>
        </p:txBody>
      </p:sp>
      <p:graphicFrame>
        <p:nvGraphicFramePr>
          <p:cNvPr id="18437" name="Object 22"/>
          <p:cNvGraphicFramePr>
            <a:graphicFrameLocks noGrp="1" noChangeAspect="1"/>
          </p:cNvGraphicFramePr>
          <p:nvPr>
            <p:ph sz="half" idx="2"/>
          </p:nvPr>
        </p:nvGraphicFramePr>
        <p:xfrm>
          <a:off x="6594475" y="1704975"/>
          <a:ext cx="42862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5" y="1704975"/>
                        <a:ext cx="4286250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DF5327"/>
      </a:accent1>
      <a:accent2>
        <a:srgbClr val="A6B7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383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3622</TotalTime>
  <Words>795</Words>
  <Application>Microsoft Office PowerPoint</Application>
  <PresentationFormat>Widescreen</PresentationFormat>
  <Paragraphs>191</Paragraphs>
  <Slides>23</Slides>
  <Notes>11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Narrow</vt:lpstr>
      <vt:lpstr>Corbel</vt:lpstr>
      <vt:lpstr>ＭＳ Ｐゴシック</vt:lpstr>
      <vt:lpstr>Times New Roman</vt:lpstr>
      <vt:lpstr>Basis</vt:lpstr>
      <vt:lpstr>Bitmap Image</vt:lpstr>
      <vt:lpstr>Organization Chart</vt:lpstr>
      <vt:lpstr>Co – Program Management</vt:lpstr>
      <vt:lpstr>Overview</vt:lpstr>
      <vt:lpstr>Our Client’s Objectives</vt:lpstr>
      <vt:lpstr>Enterprise Client Challenges</vt:lpstr>
      <vt:lpstr>PowerPoint Presentation</vt:lpstr>
      <vt:lpstr>Program Management Organization</vt:lpstr>
      <vt:lpstr>PMO Overview</vt:lpstr>
      <vt:lpstr>Strategy</vt:lpstr>
      <vt:lpstr>Marketing Services</vt:lpstr>
      <vt:lpstr>Creative</vt:lpstr>
      <vt:lpstr>Technology</vt:lpstr>
      <vt:lpstr>Program Management</vt:lpstr>
      <vt:lpstr>Program Office Structure</vt:lpstr>
      <vt:lpstr>Executive - Client Service Team</vt:lpstr>
      <vt:lpstr>Account Team – Project Administration</vt:lpstr>
      <vt:lpstr>Project Delivery – Ongoing Services</vt:lpstr>
      <vt:lpstr>Project Delivery – Small Project</vt:lpstr>
      <vt:lpstr>Project Delivery – Large</vt:lpstr>
      <vt:lpstr>Creative Lead</vt:lpstr>
      <vt:lpstr>Technical Lead</vt:lpstr>
      <vt:lpstr>Delivery Management</vt:lpstr>
      <vt:lpstr>Delivery Leadership – Next Steps</vt:lpstr>
      <vt:lpstr>PowerPoint Presentation</vt:lpstr>
    </vt:vector>
  </TitlesOfParts>
  <Manager>Rob Garner</Manager>
  <Company>Advice Interactive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Advice Interactive - PMO Approach</dc:title>
  <dc:creator>Mark Hazleton</dc:creator>
  <cp:lastModifiedBy>Mark Hazleton</cp:lastModifiedBy>
  <cp:revision>236</cp:revision>
  <cp:lastPrinted>2000-03-09T00:08:40Z</cp:lastPrinted>
  <dcterms:created xsi:type="dcterms:W3CDTF">1999-08-10T18:20:56Z</dcterms:created>
  <dcterms:modified xsi:type="dcterms:W3CDTF">2015-10-09T17:19:30Z</dcterms:modified>
</cp:coreProperties>
</file>